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14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15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261" r:id="rId5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EE31-E46D-4F3B-9026-43C98AF5A536}" type="datetimeFigureOut">
              <a:rPr lang="ru-RU" smtClean="0"/>
              <a:pPr/>
              <a:t>19.10.2020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5E1F-5E74-469A-9FC4-7D45DC3DA22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ctrTitle"/>
          </p:nvPr>
        </p:nvSpPr>
        <p:spPr>
          <a:xfrm>
            <a:off x="1428728" y="1142984"/>
            <a:ext cx="7019925" cy="2443163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«Нелинейное и адаптивное управление в технических системах» 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НАУТС)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000" dirty="0" smtClean="0">
                <a:latin typeface="Times New Roman" pitchFamily="18" charset="0"/>
                <a:cs typeface="Times New Roman" pitchFamily="18" charset="0"/>
              </a:rPr>
            </a:br>
            <a:endParaRPr lang="ru-RU" sz="3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5000636"/>
            <a:ext cx="7124701" cy="1500198"/>
          </a:xfrm>
          <a:solidFill>
            <a:schemeClr val="accent5">
              <a:lumMod val="25000"/>
            </a:schemeClr>
          </a:solidFill>
        </p:spPr>
        <p:txBody>
          <a:bodyPr>
            <a:noAutofit/>
          </a:bodyPr>
          <a:lstStyle/>
          <a:p>
            <a:pPr eaLnBrk="1" hangingPunct="1">
              <a:spcBef>
                <a:spcPts val="0"/>
              </a:spcBef>
              <a:defRPr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Лектор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Виктор Владимирович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Путов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spcBef>
                <a:spcPts val="0"/>
              </a:spcBef>
              <a:defRPr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д.т.н., профессор</a:t>
            </a:r>
          </a:p>
          <a:p>
            <a:pPr eaLnBrk="1" hangingPunct="1">
              <a:spcBef>
                <a:spcPts val="0"/>
              </a:spcBef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9109075" cy="830263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 «Санкт-Петербургский государственный электротехнический университет «ЛЭТИ»</a:t>
            </a:r>
            <a:b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им. В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Ульянова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Ленина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7422" y="4000504"/>
            <a:ext cx="571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smtClean="0">
                <a:latin typeface="Times New Roman" pitchFamily="18" charset="0"/>
                <a:cs typeface="Times New Roman" pitchFamily="18" charset="0"/>
              </a:rPr>
              <a:t>Тема 6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7.jpg"/>
          <p:cNvPicPr>
            <a:picLocks noChangeAspect="1"/>
          </p:cNvPicPr>
          <p:nvPr/>
        </p:nvPicPr>
        <p:blipFill>
          <a:blip r:embed="rId2"/>
          <a:srcRect t="52083"/>
          <a:stretch>
            <a:fillRect/>
          </a:stretch>
        </p:blipFill>
        <p:spPr>
          <a:xfrm>
            <a:off x="428596" y="214290"/>
            <a:ext cx="8178894" cy="6215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28.jpg"/>
          <p:cNvPicPr>
            <a:picLocks noChangeAspect="1"/>
          </p:cNvPicPr>
          <p:nvPr/>
        </p:nvPicPr>
        <p:blipFill>
          <a:blip r:embed="rId2"/>
          <a:srcRect b="43750"/>
          <a:stretch>
            <a:fillRect/>
          </a:stretch>
        </p:blipFill>
        <p:spPr>
          <a:xfrm>
            <a:off x="357158" y="285728"/>
            <a:ext cx="8215370" cy="63296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28.jpg"/>
          <p:cNvPicPr>
            <a:picLocks noChangeAspect="1"/>
          </p:cNvPicPr>
          <p:nvPr/>
        </p:nvPicPr>
        <p:blipFill>
          <a:blip r:embed="rId2"/>
          <a:srcRect t="55209"/>
          <a:stretch>
            <a:fillRect/>
          </a:stretch>
        </p:blipFill>
        <p:spPr>
          <a:xfrm>
            <a:off x="571471" y="214290"/>
            <a:ext cx="8283513" cy="62865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9.jpg"/>
          <p:cNvPicPr>
            <a:picLocks noChangeAspect="1"/>
          </p:cNvPicPr>
          <p:nvPr/>
        </p:nvPicPr>
        <p:blipFill>
          <a:blip r:embed="rId2"/>
          <a:srcRect b="57292"/>
          <a:stretch>
            <a:fillRect/>
          </a:stretch>
        </p:blipFill>
        <p:spPr>
          <a:xfrm>
            <a:off x="500034" y="214290"/>
            <a:ext cx="8408379" cy="61436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9.jpg"/>
          <p:cNvPicPr>
            <a:picLocks noChangeAspect="1"/>
          </p:cNvPicPr>
          <p:nvPr/>
        </p:nvPicPr>
        <p:blipFill>
          <a:blip r:embed="rId2"/>
          <a:srcRect t="42708"/>
          <a:stretch>
            <a:fillRect/>
          </a:stretch>
        </p:blipFill>
        <p:spPr>
          <a:xfrm>
            <a:off x="428596" y="285727"/>
            <a:ext cx="8143932" cy="63832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0.jpg"/>
          <p:cNvPicPr>
            <a:picLocks noChangeAspect="1"/>
          </p:cNvPicPr>
          <p:nvPr/>
        </p:nvPicPr>
        <p:blipFill>
          <a:blip r:embed="rId2"/>
          <a:srcRect b="43750"/>
          <a:stretch>
            <a:fillRect/>
          </a:stretch>
        </p:blipFill>
        <p:spPr>
          <a:xfrm>
            <a:off x="500034" y="285728"/>
            <a:ext cx="8215370" cy="63094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0.jpg"/>
          <p:cNvPicPr>
            <a:picLocks noChangeAspect="1"/>
          </p:cNvPicPr>
          <p:nvPr/>
        </p:nvPicPr>
        <p:blipFill>
          <a:blip r:embed="rId2"/>
          <a:srcRect t="56250"/>
          <a:stretch>
            <a:fillRect/>
          </a:stretch>
        </p:blipFill>
        <p:spPr>
          <a:xfrm>
            <a:off x="214282" y="214290"/>
            <a:ext cx="8560808" cy="60007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1.jpg"/>
          <p:cNvPicPr>
            <a:picLocks noChangeAspect="1"/>
          </p:cNvPicPr>
          <p:nvPr/>
        </p:nvPicPr>
        <p:blipFill>
          <a:blip r:embed="rId2"/>
          <a:srcRect b="44792"/>
          <a:stretch>
            <a:fillRect/>
          </a:stretch>
        </p:blipFill>
        <p:spPr>
          <a:xfrm>
            <a:off x="500034" y="214290"/>
            <a:ext cx="8286808" cy="6393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1.jpg"/>
          <p:cNvPicPr>
            <a:picLocks noChangeAspect="1"/>
          </p:cNvPicPr>
          <p:nvPr/>
        </p:nvPicPr>
        <p:blipFill>
          <a:blip r:embed="rId2"/>
          <a:srcRect t="55208"/>
          <a:stretch>
            <a:fillRect/>
          </a:stretch>
        </p:blipFill>
        <p:spPr>
          <a:xfrm>
            <a:off x="571472" y="357166"/>
            <a:ext cx="8185128" cy="6072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2.jpg"/>
          <p:cNvPicPr>
            <a:picLocks noChangeAspect="1"/>
          </p:cNvPicPr>
          <p:nvPr/>
        </p:nvPicPr>
        <p:blipFill>
          <a:blip r:embed="rId2"/>
          <a:srcRect b="51042"/>
          <a:stretch>
            <a:fillRect/>
          </a:stretch>
        </p:blipFill>
        <p:spPr>
          <a:xfrm>
            <a:off x="285719" y="214290"/>
            <a:ext cx="8392891" cy="61436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cap="small" dirty="0" smtClean="0"/>
              <a:t>Тема 6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 fontScale="40000" lnSpcReduction="20000"/>
          </a:bodyPr>
          <a:lstStyle/>
          <a:p>
            <a:r>
              <a:rPr lang="ru-RU" sz="6000" b="1" dirty="0" smtClean="0"/>
              <a:t>Адаптивное, адаптивное робастное и нелинейное управление нелинейными системами по состоянию: методы непосредственной (</a:t>
            </a:r>
            <a:r>
              <a:rPr lang="ru-RU" sz="6000" b="1" dirty="0" smtClean="0"/>
              <a:t>адаптивной)</a:t>
            </a:r>
            <a:r>
              <a:rPr lang="en-US" sz="6000" b="1" dirty="0" smtClean="0"/>
              <a:t> </a:t>
            </a:r>
            <a:r>
              <a:rPr lang="ru-RU" sz="6000" b="1" dirty="0" smtClean="0"/>
              <a:t>компенсации</a:t>
            </a:r>
            <a:endParaRPr lang="en-US" sz="6000" b="1" dirty="0" smtClean="0"/>
          </a:p>
          <a:p>
            <a:pPr>
              <a:buNone/>
            </a:pPr>
            <a:r>
              <a:rPr lang="ru-RU" sz="5400" dirty="0" smtClean="0"/>
              <a:t>6.1. Постановка задачи управления неопределенными объектами. Управление по состоянию. Методы непосредственной (адаптивной) компенсации: методы адаптивной и адаптивной робастной стабилизации. Теоремы 6.1, 6.2. Замечания 6.1., 6.2. Пример 6.1. Замечание 2.17.</a:t>
            </a:r>
          </a:p>
          <a:p>
            <a:pPr>
              <a:buNone/>
            </a:pPr>
            <a:r>
              <a:rPr lang="ru-RU" sz="5400" dirty="0" smtClean="0"/>
              <a:t>6.2.   Метод нелинейной робастной стабилизации. Теорема 6.3. Типы неопределенностей класса нелинейных объектов вида (6.58). Унифицированный метод нелинейной робастной стабилизации  вида (6.59). Новый класс робастно-адаптивных законов стабилизации. Теорема 6.4</a:t>
            </a:r>
            <a:r>
              <a:rPr lang="ru-RU" sz="5400" dirty="0" smtClean="0"/>
              <a:t>.</a:t>
            </a:r>
            <a:r>
              <a:rPr lang="ru-RU" sz="6000" b="1" cap="small" dirty="0" smtClean="0"/>
              <a:t> </a:t>
            </a:r>
            <a:endParaRPr lang="ru-RU" sz="6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2.jpg"/>
          <p:cNvPicPr>
            <a:picLocks noChangeAspect="1"/>
          </p:cNvPicPr>
          <p:nvPr/>
        </p:nvPicPr>
        <p:blipFill>
          <a:blip r:embed="rId2"/>
          <a:srcRect t="47917"/>
          <a:stretch>
            <a:fillRect/>
          </a:stretch>
        </p:blipFill>
        <p:spPr>
          <a:xfrm>
            <a:off x="357158" y="285728"/>
            <a:ext cx="8358246" cy="6508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3.jpg"/>
          <p:cNvPicPr>
            <a:picLocks noChangeAspect="1"/>
          </p:cNvPicPr>
          <p:nvPr/>
        </p:nvPicPr>
        <p:blipFill>
          <a:blip r:embed="rId2"/>
          <a:srcRect b="48958"/>
          <a:stretch>
            <a:fillRect/>
          </a:stretch>
        </p:blipFill>
        <p:spPr>
          <a:xfrm>
            <a:off x="357158" y="142851"/>
            <a:ext cx="8215370" cy="6447313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1285852" y="1071546"/>
            <a:ext cx="571504" cy="571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3.jpg"/>
          <p:cNvPicPr>
            <a:picLocks noChangeAspect="1"/>
          </p:cNvPicPr>
          <p:nvPr/>
        </p:nvPicPr>
        <p:blipFill>
          <a:blip r:embed="rId2"/>
          <a:srcRect t="51042"/>
          <a:stretch>
            <a:fillRect/>
          </a:stretch>
        </p:blipFill>
        <p:spPr>
          <a:xfrm>
            <a:off x="142844" y="0"/>
            <a:ext cx="8643998" cy="6506807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428860" y="3714752"/>
            <a:ext cx="500066" cy="5000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4.jpg"/>
          <p:cNvPicPr>
            <a:picLocks noChangeAspect="1"/>
          </p:cNvPicPr>
          <p:nvPr/>
        </p:nvPicPr>
        <p:blipFill>
          <a:blip r:embed="rId2"/>
          <a:srcRect b="52083"/>
          <a:stretch>
            <a:fillRect/>
          </a:stretch>
        </p:blipFill>
        <p:spPr>
          <a:xfrm>
            <a:off x="428596" y="214290"/>
            <a:ext cx="8245398" cy="6286544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500298" y="2214554"/>
            <a:ext cx="500066" cy="64294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4.jpg"/>
          <p:cNvPicPr>
            <a:picLocks noChangeAspect="1"/>
          </p:cNvPicPr>
          <p:nvPr/>
        </p:nvPicPr>
        <p:blipFill>
          <a:blip r:embed="rId2"/>
          <a:srcRect t="47917"/>
          <a:stretch>
            <a:fillRect/>
          </a:stretch>
        </p:blipFill>
        <p:spPr>
          <a:xfrm>
            <a:off x="357158" y="285727"/>
            <a:ext cx="8429684" cy="63938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35.jpg"/>
          <p:cNvPicPr>
            <a:picLocks noChangeAspect="1"/>
          </p:cNvPicPr>
          <p:nvPr/>
        </p:nvPicPr>
        <p:blipFill>
          <a:blip r:embed="rId2"/>
          <a:srcRect b="48958"/>
          <a:stretch>
            <a:fillRect/>
          </a:stretch>
        </p:blipFill>
        <p:spPr>
          <a:xfrm>
            <a:off x="357158" y="214290"/>
            <a:ext cx="8501122" cy="63355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35.jpg"/>
          <p:cNvPicPr>
            <a:picLocks noChangeAspect="1"/>
          </p:cNvPicPr>
          <p:nvPr/>
        </p:nvPicPr>
        <p:blipFill>
          <a:blip r:embed="rId2"/>
          <a:srcRect t="52084"/>
          <a:stretch>
            <a:fillRect/>
          </a:stretch>
        </p:blipFill>
        <p:spPr>
          <a:xfrm>
            <a:off x="285720" y="285727"/>
            <a:ext cx="8572560" cy="63724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6.jpg"/>
          <p:cNvPicPr>
            <a:picLocks noChangeAspect="1"/>
          </p:cNvPicPr>
          <p:nvPr/>
        </p:nvPicPr>
        <p:blipFill>
          <a:blip r:embed="rId2"/>
          <a:srcRect b="53125"/>
          <a:stretch>
            <a:fillRect/>
          </a:stretch>
        </p:blipFill>
        <p:spPr>
          <a:xfrm>
            <a:off x="285720" y="214290"/>
            <a:ext cx="8501122" cy="6358418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143108" y="3429000"/>
            <a:ext cx="642942" cy="571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6.jpg"/>
          <p:cNvPicPr>
            <a:picLocks noChangeAspect="1"/>
          </p:cNvPicPr>
          <p:nvPr/>
        </p:nvPicPr>
        <p:blipFill>
          <a:blip r:embed="rId2"/>
          <a:srcRect t="45833"/>
          <a:stretch>
            <a:fillRect/>
          </a:stretch>
        </p:blipFill>
        <p:spPr>
          <a:xfrm>
            <a:off x="357158" y="428603"/>
            <a:ext cx="8501122" cy="61743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7.jpg"/>
          <p:cNvPicPr>
            <a:picLocks noChangeAspect="1"/>
          </p:cNvPicPr>
          <p:nvPr/>
        </p:nvPicPr>
        <p:blipFill>
          <a:blip r:embed="rId2"/>
          <a:srcRect b="52083"/>
          <a:stretch>
            <a:fillRect/>
          </a:stretch>
        </p:blipFill>
        <p:spPr>
          <a:xfrm>
            <a:off x="428596" y="0"/>
            <a:ext cx="8358246" cy="6446088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3143240" y="500042"/>
            <a:ext cx="500066" cy="4286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5-конечная звезда 3"/>
          <p:cNvSpPr/>
          <p:nvPr/>
        </p:nvSpPr>
        <p:spPr>
          <a:xfrm>
            <a:off x="3143240" y="2071678"/>
            <a:ext cx="500066" cy="5000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5-конечная звезда 4"/>
          <p:cNvSpPr/>
          <p:nvPr/>
        </p:nvSpPr>
        <p:spPr>
          <a:xfrm>
            <a:off x="2571736" y="4000504"/>
            <a:ext cx="428628" cy="64294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642918"/>
            <a:ext cx="8358246" cy="5786478"/>
          </a:xfrm>
        </p:spPr>
        <p:txBody>
          <a:bodyPr>
            <a:noAutofit/>
          </a:bodyPr>
          <a:lstStyle/>
          <a:p>
            <a:pPr>
              <a:buNone/>
            </a:pPr>
            <a:endParaRPr lang="ru-RU" sz="2000" dirty="0" smtClean="0"/>
          </a:p>
          <a:p>
            <a:r>
              <a:rPr lang="ru-RU" dirty="0" smtClean="0"/>
              <a:t>[</a:t>
            </a:r>
            <a:r>
              <a:rPr lang="ru-RU" dirty="0" smtClean="0"/>
              <a:t>2</a:t>
            </a:r>
            <a:r>
              <a:rPr lang="ru-RU" dirty="0" smtClean="0"/>
              <a:t>.]</a:t>
            </a:r>
            <a:r>
              <a:rPr lang="ru-RU" dirty="0" smtClean="0"/>
              <a:t>Мирошник</a:t>
            </a:r>
            <a:r>
              <a:rPr lang="ru-RU" dirty="0" smtClean="0"/>
              <a:t> И.В., Никифоров В.О., Фрадков А.Л.  Нелинейное  и  адаптивное  управление сложными динамическими системами </a:t>
            </a:r>
            <a:r>
              <a:rPr lang="ru-RU" dirty="0" smtClean="0"/>
              <a:t>/СПб</a:t>
            </a:r>
            <a:r>
              <a:rPr lang="ru-RU" dirty="0" smtClean="0"/>
              <a:t>: Наука, 2000. - 549 с</a:t>
            </a:r>
            <a:r>
              <a:rPr lang="ru-RU" dirty="0" smtClean="0"/>
              <a:t>. </a:t>
            </a:r>
            <a:endParaRPr lang="ru-RU" dirty="0" smtClean="0"/>
          </a:p>
          <a:p>
            <a:pPr>
              <a:buFontTx/>
              <a:buChar char="-"/>
            </a:pPr>
            <a:r>
              <a:rPr lang="ru-RU" sz="2800" b="1" i="1" dirty="0" smtClean="0"/>
              <a:t>Глава 6 (Адаптивное и робастное управление), п. 6.1 (постановка задач управления неопределенными объектами) страницы 325-332 – основной;</a:t>
            </a:r>
          </a:p>
          <a:p>
            <a:pPr>
              <a:buFontTx/>
              <a:buChar char="-"/>
            </a:pPr>
            <a:r>
              <a:rPr lang="ru-RU" sz="2800" b="1" i="1" dirty="0" smtClean="0"/>
              <a:t>п. 6.2 (управление по состоянию), п.п. 6.2.1 (методы непосредственной компенсации) страницы 333-350 – основной.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7.jpg"/>
          <p:cNvPicPr>
            <a:picLocks noChangeAspect="1"/>
          </p:cNvPicPr>
          <p:nvPr/>
        </p:nvPicPr>
        <p:blipFill>
          <a:blip r:embed="rId2"/>
          <a:srcRect t="46875"/>
          <a:stretch>
            <a:fillRect/>
          </a:stretch>
        </p:blipFill>
        <p:spPr>
          <a:xfrm>
            <a:off x="285720" y="357166"/>
            <a:ext cx="8501122" cy="6291588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1571604" y="4214818"/>
            <a:ext cx="1071570" cy="9286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5-конечная звезда 3"/>
          <p:cNvSpPr/>
          <p:nvPr/>
        </p:nvSpPr>
        <p:spPr>
          <a:xfrm>
            <a:off x="2285984" y="6143644"/>
            <a:ext cx="428628" cy="4286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8.jpg"/>
          <p:cNvPicPr>
            <a:picLocks noChangeAspect="1"/>
          </p:cNvPicPr>
          <p:nvPr/>
        </p:nvPicPr>
        <p:blipFill>
          <a:blip r:embed="rId2"/>
          <a:srcRect b="43750"/>
          <a:stretch>
            <a:fillRect/>
          </a:stretch>
        </p:blipFill>
        <p:spPr>
          <a:xfrm>
            <a:off x="571472" y="214289"/>
            <a:ext cx="8001056" cy="60996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8.jpg"/>
          <p:cNvPicPr>
            <a:picLocks noChangeAspect="1"/>
          </p:cNvPicPr>
          <p:nvPr/>
        </p:nvPicPr>
        <p:blipFill>
          <a:blip r:embed="rId2"/>
          <a:srcRect t="56250"/>
          <a:stretch>
            <a:fillRect/>
          </a:stretch>
        </p:blipFill>
        <p:spPr>
          <a:xfrm>
            <a:off x="285720" y="285728"/>
            <a:ext cx="8572560" cy="59925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9.jpg"/>
          <p:cNvPicPr>
            <a:picLocks noChangeAspect="1"/>
          </p:cNvPicPr>
          <p:nvPr/>
        </p:nvPicPr>
        <p:blipFill>
          <a:blip r:embed="rId2"/>
          <a:srcRect b="57292"/>
          <a:stretch>
            <a:fillRect/>
          </a:stretch>
        </p:blipFill>
        <p:spPr>
          <a:xfrm>
            <a:off x="428596" y="-1"/>
            <a:ext cx="8715404" cy="65008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39.jpg"/>
          <p:cNvPicPr>
            <a:picLocks noChangeAspect="1"/>
          </p:cNvPicPr>
          <p:nvPr/>
        </p:nvPicPr>
        <p:blipFill>
          <a:blip r:embed="rId2"/>
          <a:srcRect t="44792" r="7576"/>
          <a:stretch>
            <a:fillRect/>
          </a:stretch>
        </p:blipFill>
        <p:spPr>
          <a:xfrm>
            <a:off x="214282" y="214290"/>
            <a:ext cx="8715436" cy="63603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0.jpg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500034" y="214289"/>
            <a:ext cx="8358246" cy="6051533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571736" y="2500306"/>
            <a:ext cx="571504" cy="64294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0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428596" y="214289"/>
            <a:ext cx="8358246" cy="605153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1.jpg"/>
          <p:cNvPicPr>
            <a:picLocks noChangeAspect="1"/>
          </p:cNvPicPr>
          <p:nvPr/>
        </p:nvPicPr>
        <p:blipFill>
          <a:blip r:embed="rId2"/>
          <a:srcRect b="51042"/>
          <a:stretch>
            <a:fillRect/>
          </a:stretch>
        </p:blipFill>
        <p:spPr>
          <a:xfrm>
            <a:off x="571472" y="285727"/>
            <a:ext cx="8286808" cy="636056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1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428596" y="0"/>
            <a:ext cx="8429684" cy="6607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2.jpg"/>
          <p:cNvPicPr>
            <a:picLocks noChangeAspect="1"/>
          </p:cNvPicPr>
          <p:nvPr/>
        </p:nvPicPr>
        <p:blipFill>
          <a:blip r:embed="rId2"/>
          <a:srcRect b="46875"/>
          <a:stretch>
            <a:fillRect/>
          </a:stretch>
        </p:blipFill>
        <p:spPr>
          <a:xfrm>
            <a:off x="571472" y="214290"/>
            <a:ext cx="8001056" cy="61486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6.1. </a:t>
            </a:r>
            <a:r>
              <a:rPr lang="ru-RU" dirty="0" smtClean="0"/>
              <a:t>Постановка </a:t>
            </a:r>
            <a:r>
              <a:rPr lang="ru-RU" dirty="0" smtClean="0"/>
              <a:t>задачи управления неопределенными объектами. Управление по состоянию. Методы непосредственной (адаптивной) компенсации: методы адаптивной и адаптивной робастной стабилизации. Теоремы 6.1, 6.2. Замечания 6.1., 6.2. Пример 6.1. Замечание 2.17.</a:t>
            </a: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2.jpg"/>
          <p:cNvPicPr>
            <a:picLocks noChangeAspect="1"/>
          </p:cNvPicPr>
          <p:nvPr/>
        </p:nvPicPr>
        <p:blipFill>
          <a:blip r:embed="rId2"/>
          <a:srcRect t="54167"/>
          <a:stretch>
            <a:fillRect/>
          </a:stretch>
        </p:blipFill>
        <p:spPr>
          <a:xfrm>
            <a:off x="357158" y="285728"/>
            <a:ext cx="8429684" cy="6215106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071670" y="5715016"/>
            <a:ext cx="714380" cy="64294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43.jpg"/>
          <p:cNvPicPr>
            <a:picLocks noChangeAspect="1"/>
          </p:cNvPicPr>
          <p:nvPr/>
        </p:nvPicPr>
        <p:blipFill>
          <a:blip r:embed="rId2"/>
          <a:srcRect r="8808" b="54167"/>
          <a:stretch>
            <a:fillRect/>
          </a:stretch>
        </p:blipFill>
        <p:spPr>
          <a:xfrm>
            <a:off x="642910" y="285727"/>
            <a:ext cx="8143932" cy="59948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43.jpg"/>
          <p:cNvPicPr>
            <a:picLocks noChangeAspect="1"/>
          </p:cNvPicPr>
          <p:nvPr/>
        </p:nvPicPr>
        <p:blipFill>
          <a:blip r:embed="rId2"/>
          <a:srcRect t="45833" r="7282"/>
          <a:stretch>
            <a:fillRect/>
          </a:stretch>
        </p:blipFill>
        <p:spPr>
          <a:xfrm>
            <a:off x="571472" y="214290"/>
            <a:ext cx="8143932" cy="65403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4.jpg"/>
          <p:cNvPicPr>
            <a:picLocks noChangeAspect="1"/>
          </p:cNvPicPr>
          <p:nvPr/>
        </p:nvPicPr>
        <p:blipFill>
          <a:blip r:embed="rId2"/>
          <a:srcRect l="6130" b="56250"/>
          <a:stretch>
            <a:fillRect/>
          </a:stretch>
        </p:blipFill>
        <p:spPr>
          <a:xfrm>
            <a:off x="285720" y="214290"/>
            <a:ext cx="8501122" cy="63579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6.2. </a:t>
            </a:r>
            <a:r>
              <a:rPr lang="ru-RU" dirty="0" smtClean="0"/>
              <a:t>.   Метод нелинейной робастной стабилизации. Теорема 6.3. Типы неопределенностей класса нелинейных объектов вида (6.58). Унифицированный метод нелинейной робастной стабилизации  вида (6.59). Новый класс робастно-адаптивных законов стабилизации. Теорема 6.4</a:t>
            </a:r>
            <a:endParaRPr 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4.jpg"/>
          <p:cNvPicPr>
            <a:picLocks noChangeAspect="1"/>
          </p:cNvPicPr>
          <p:nvPr/>
        </p:nvPicPr>
        <p:blipFill>
          <a:blip r:embed="rId2"/>
          <a:srcRect l="6130" t="42708"/>
          <a:stretch>
            <a:fillRect/>
          </a:stretch>
        </p:blipFill>
        <p:spPr>
          <a:xfrm>
            <a:off x="285720" y="285728"/>
            <a:ext cx="8286808" cy="6093748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000232" y="285728"/>
            <a:ext cx="642942" cy="571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5.jpg"/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357158" y="214289"/>
            <a:ext cx="8572560" cy="653739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5.jpg"/>
          <p:cNvPicPr>
            <a:picLocks noChangeAspect="1"/>
          </p:cNvPicPr>
          <p:nvPr/>
        </p:nvPicPr>
        <p:blipFill>
          <a:blip r:embed="rId2"/>
          <a:srcRect t="48958"/>
          <a:stretch>
            <a:fillRect/>
          </a:stretch>
        </p:blipFill>
        <p:spPr>
          <a:xfrm>
            <a:off x="357158" y="285727"/>
            <a:ext cx="8358246" cy="6263811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1714480" y="5357826"/>
            <a:ext cx="642942" cy="5000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6.jpg"/>
          <p:cNvPicPr>
            <a:picLocks noChangeAspect="1"/>
          </p:cNvPicPr>
          <p:nvPr/>
        </p:nvPicPr>
        <p:blipFill>
          <a:blip r:embed="rId2"/>
          <a:srcRect l="3227" b="50000"/>
          <a:stretch>
            <a:fillRect/>
          </a:stretch>
        </p:blipFill>
        <p:spPr>
          <a:xfrm>
            <a:off x="500034" y="214289"/>
            <a:ext cx="8286808" cy="6631699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2071670" y="5572140"/>
            <a:ext cx="785818" cy="571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6.jpg"/>
          <p:cNvPicPr>
            <a:picLocks noChangeAspect="1"/>
          </p:cNvPicPr>
          <p:nvPr/>
        </p:nvPicPr>
        <p:blipFill>
          <a:blip r:embed="rId2"/>
          <a:srcRect l="3227" t="50000"/>
          <a:stretch>
            <a:fillRect/>
          </a:stretch>
        </p:blipFill>
        <p:spPr>
          <a:xfrm>
            <a:off x="285720" y="142851"/>
            <a:ext cx="8358246" cy="6688869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928662" y="1000108"/>
            <a:ext cx="785818" cy="571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325.jpg"/>
          <p:cNvPicPr>
            <a:picLocks noChangeAspect="1"/>
          </p:cNvPicPr>
          <p:nvPr/>
        </p:nvPicPr>
        <p:blipFill>
          <a:blip r:embed="rId2"/>
          <a:srcRect b="44792"/>
          <a:stretch>
            <a:fillRect/>
          </a:stretch>
        </p:blipFill>
        <p:spPr>
          <a:xfrm>
            <a:off x="1142976" y="285728"/>
            <a:ext cx="7215238" cy="63242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7.jpg"/>
          <p:cNvPicPr>
            <a:picLocks noChangeAspect="1"/>
          </p:cNvPicPr>
          <p:nvPr/>
        </p:nvPicPr>
        <p:blipFill>
          <a:blip r:embed="rId2"/>
          <a:srcRect r="5155" b="54167"/>
          <a:stretch>
            <a:fillRect/>
          </a:stretch>
        </p:blipFill>
        <p:spPr>
          <a:xfrm>
            <a:off x="357158" y="214289"/>
            <a:ext cx="8429684" cy="62865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7.jpg"/>
          <p:cNvPicPr>
            <a:picLocks noChangeAspect="1"/>
          </p:cNvPicPr>
          <p:nvPr/>
        </p:nvPicPr>
        <p:blipFill>
          <a:blip r:embed="rId2"/>
          <a:srcRect t="44792" r="5155"/>
          <a:stretch>
            <a:fillRect/>
          </a:stretch>
        </p:blipFill>
        <p:spPr>
          <a:xfrm>
            <a:off x="357158" y="214290"/>
            <a:ext cx="8358246" cy="6490570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500034" y="4572008"/>
            <a:ext cx="1500198" cy="135732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8.jpg"/>
          <p:cNvPicPr>
            <a:picLocks noChangeAspect="1"/>
          </p:cNvPicPr>
          <p:nvPr/>
        </p:nvPicPr>
        <p:blipFill>
          <a:blip r:embed="rId2"/>
          <a:srcRect b="48958"/>
          <a:stretch>
            <a:fillRect/>
          </a:stretch>
        </p:blipFill>
        <p:spPr>
          <a:xfrm>
            <a:off x="357158" y="214290"/>
            <a:ext cx="8358246" cy="6370418"/>
          </a:xfrm>
          <a:prstGeom prst="rect">
            <a:avLst/>
          </a:prstGeom>
        </p:spPr>
      </p:pic>
      <p:sp>
        <p:nvSpPr>
          <p:cNvPr id="3" name="5-конечная звезда 2"/>
          <p:cNvSpPr/>
          <p:nvPr/>
        </p:nvSpPr>
        <p:spPr>
          <a:xfrm>
            <a:off x="1142976" y="928670"/>
            <a:ext cx="785818" cy="100013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8.jpg"/>
          <p:cNvPicPr>
            <a:picLocks noChangeAspect="1"/>
          </p:cNvPicPr>
          <p:nvPr/>
        </p:nvPicPr>
        <p:blipFill>
          <a:blip r:embed="rId2"/>
          <a:srcRect t="51042"/>
          <a:stretch>
            <a:fillRect/>
          </a:stretch>
        </p:blipFill>
        <p:spPr>
          <a:xfrm>
            <a:off x="214282" y="214289"/>
            <a:ext cx="8572560" cy="642942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49.jpg"/>
          <p:cNvPicPr>
            <a:picLocks noChangeAspect="1"/>
          </p:cNvPicPr>
          <p:nvPr/>
        </p:nvPicPr>
        <p:blipFill>
          <a:blip r:embed="rId2"/>
          <a:srcRect r="3320" b="48958"/>
          <a:stretch>
            <a:fillRect/>
          </a:stretch>
        </p:blipFill>
        <p:spPr>
          <a:xfrm>
            <a:off x="357158" y="285727"/>
            <a:ext cx="8501122" cy="635912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49.jpg"/>
          <p:cNvPicPr>
            <a:picLocks noChangeAspect="1"/>
          </p:cNvPicPr>
          <p:nvPr/>
        </p:nvPicPr>
        <p:blipFill>
          <a:blip r:embed="rId2"/>
          <a:srcRect t="41667" r="48"/>
          <a:stretch>
            <a:fillRect/>
          </a:stretch>
        </p:blipFill>
        <p:spPr>
          <a:xfrm>
            <a:off x="285720" y="285727"/>
            <a:ext cx="8643998" cy="6578281"/>
          </a:xfrm>
          <a:prstGeom prst="rect">
            <a:avLst/>
          </a:prstGeom>
        </p:spPr>
      </p:pic>
      <p:sp>
        <p:nvSpPr>
          <p:cNvPr id="4" name="5-конечная звезда 3"/>
          <p:cNvSpPr/>
          <p:nvPr/>
        </p:nvSpPr>
        <p:spPr>
          <a:xfrm>
            <a:off x="1714480" y="6215082"/>
            <a:ext cx="642942" cy="5000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50.jpg"/>
          <p:cNvPicPr>
            <a:picLocks noChangeAspect="1"/>
          </p:cNvPicPr>
          <p:nvPr/>
        </p:nvPicPr>
        <p:blipFill>
          <a:blip r:embed="rId2"/>
          <a:srcRect r="4579" b="82371"/>
          <a:stretch>
            <a:fillRect/>
          </a:stretch>
        </p:blipFill>
        <p:spPr>
          <a:xfrm>
            <a:off x="428596" y="214289"/>
            <a:ext cx="8429684" cy="214314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14546" y="3214686"/>
            <a:ext cx="6143625" cy="1843089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Заслуженный профессор 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СПбГЭТУ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«ЛЭТИ», </a:t>
            </a:r>
          </a:p>
          <a:p>
            <a:pPr algn="ctr" eaLnBrk="1" hangingPunct="1">
              <a:lnSpc>
                <a:spcPct val="80000"/>
              </a:lnSpc>
              <a:defRPr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д.т.н., профессор В.В. </a:t>
            </a:r>
            <a:r>
              <a:rPr lang="ru-RU" sz="16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Путов</a:t>
            </a:r>
            <a:endParaRPr lang="ru-RU" sz="16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defRPr/>
            </a:pP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Кафедра систем автоматического управления</a:t>
            </a:r>
            <a:b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Санкт-Петербургский государственный электротехнический университет «ЛЭТИ» им. В.И. Ульянова (Ленина) </a:t>
            </a:r>
            <a:b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Санкт-Петербург, Россия </a:t>
            </a:r>
            <a:b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vvputov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mail</a:t>
            </a:r>
            <a:r>
              <a:rPr lang="ru-RU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ru</a:t>
            </a:r>
            <a:endParaRPr lang="en-US" sz="1600" b="0" dirty="0" smtClean="0">
              <a:solidFill>
                <a:schemeClr val="tx2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2285984" y="2000240"/>
            <a:ext cx="631825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ru-RU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Благодарю за внимание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2851" t="41565" r="67809" b="43168"/>
          <a:stretch>
            <a:fillRect/>
          </a:stretch>
        </p:blipFill>
        <p:spPr bwMode="auto">
          <a:xfrm>
            <a:off x="285720" y="214290"/>
            <a:ext cx="1571636" cy="2055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325.jpg"/>
          <p:cNvPicPr>
            <a:picLocks noChangeAspect="1"/>
          </p:cNvPicPr>
          <p:nvPr/>
        </p:nvPicPr>
        <p:blipFill>
          <a:blip r:embed="rId2"/>
          <a:srcRect t="55208"/>
          <a:stretch>
            <a:fillRect/>
          </a:stretch>
        </p:blipFill>
        <p:spPr>
          <a:xfrm>
            <a:off x="500034" y="357166"/>
            <a:ext cx="8136962" cy="57864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6.jpg"/>
          <p:cNvPicPr>
            <a:picLocks noChangeAspect="1"/>
          </p:cNvPicPr>
          <p:nvPr/>
        </p:nvPicPr>
        <p:blipFill>
          <a:blip r:embed="rId2"/>
          <a:srcRect b="39583"/>
          <a:stretch>
            <a:fillRect/>
          </a:stretch>
        </p:blipFill>
        <p:spPr>
          <a:xfrm>
            <a:off x="714348" y="214290"/>
            <a:ext cx="8001056" cy="64291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6.jpg"/>
          <p:cNvPicPr>
            <a:picLocks noChangeAspect="1"/>
          </p:cNvPicPr>
          <p:nvPr/>
        </p:nvPicPr>
        <p:blipFill>
          <a:blip r:embed="rId2"/>
          <a:srcRect t="58333"/>
          <a:stretch>
            <a:fillRect/>
          </a:stretch>
        </p:blipFill>
        <p:spPr>
          <a:xfrm>
            <a:off x="428596" y="357166"/>
            <a:ext cx="8439053" cy="55721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27.jpg"/>
          <p:cNvPicPr>
            <a:picLocks noChangeAspect="1"/>
          </p:cNvPicPr>
          <p:nvPr/>
        </p:nvPicPr>
        <p:blipFill>
          <a:blip r:embed="rId2"/>
          <a:srcRect b="46875"/>
          <a:stretch>
            <a:fillRect/>
          </a:stretch>
        </p:blipFill>
        <p:spPr>
          <a:xfrm>
            <a:off x="428596" y="214290"/>
            <a:ext cx="7643866" cy="6439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228</Words>
  <Application>Microsoft Office PowerPoint</Application>
  <PresentationFormat>Экран (4:3)</PresentationFormat>
  <Paragraphs>21</Paragraphs>
  <Slides>57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58" baseType="lpstr">
      <vt:lpstr>Тема Office</vt:lpstr>
      <vt:lpstr> «Нелинейное и адаптивное управление в технических системах»  (НАУТС) </vt:lpstr>
      <vt:lpstr>Тема 6</vt:lpstr>
      <vt:lpstr>Источники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«Нелинейное и адаптивное управление в технических системах»  (НАУТС) </dc:title>
  <dc:creator>Tatyana</dc:creator>
  <cp:lastModifiedBy>Tatyana</cp:lastModifiedBy>
  <cp:revision>4</cp:revision>
  <dcterms:created xsi:type="dcterms:W3CDTF">2019-08-24T18:38:33Z</dcterms:created>
  <dcterms:modified xsi:type="dcterms:W3CDTF">2020-10-19T08:22:25Z</dcterms:modified>
</cp:coreProperties>
</file>